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82" r:id="rId3"/>
    <p:sldId id="260" r:id="rId4"/>
    <p:sldId id="261" r:id="rId5"/>
    <p:sldId id="262" r:id="rId6"/>
    <p:sldId id="281" r:id="rId7"/>
    <p:sldId id="267" r:id="rId8"/>
    <p:sldId id="283" r:id="rId9"/>
    <p:sldId id="285" r:id="rId10"/>
    <p:sldId id="286" r:id="rId11"/>
    <p:sldId id="288" r:id="rId12"/>
    <p:sldId id="289" r:id="rId13"/>
    <p:sldId id="290" r:id="rId14"/>
    <p:sldId id="25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1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C781F-2A49-4123-A59A-6E550E188593}" type="datetimeFigureOut">
              <a:rPr lang="en-IN" smtClean="0"/>
              <a:t>06-03-2022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26EF4-2F28-4739-B2C4-BD1F8AE11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86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13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4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5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9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58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7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2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1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1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1FDDE-99BB-408F-A176-1B27CD520096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249BC-8D2C-4E0B-A413-6C3580B5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0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6" y="456407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accent6">
                    <a:lumMod val="10000"/>
                  </a:schemeClr>
                </a:solidFill>
                <a:latin typeface="Bookman Old Style" pitchFamily="18" charset="0"/>
              </a:rPr>
              <a:t>		</a:t>
            </a:r>
            <a:br>
              <a:rPr lang="en-US" sz="2000" b="1" dirty="0">
                <a:solidFill>
                  <a:schemeClr val="accent6">
                    <a:lumMod val="10000"/>
                  </a:schemeClr>
                </a:solidFill>
                <a:latin typeface="Bookman Old Style" pitchFamily="18" charset="0"/>
              </a:rPr>
            </a:br>
            <a:r>
              <a:rPr lang="en-US" sz="2000" b="1" dirty="0">
                <a:solidFill>
                  <a:schemeClr val="accent6">
                    <a:lumMod val="10000"/>
                  </a:schemeClr>
                </a:solidFill>
                <a:latin typeface="Bookman Old Style" pitchFamily="18" charset="0"/>
              </a:rPr>
              <a:t>		   </a:t>
            </a:r>
            <a:r>
              <a:rPr lang="en-US" sz="2700" b="1" dirty="0">
                <a:solidFill>
                  <a:srgbClr val="FF0000"/>
                </a:solidFill>
                <a:latin typeface="Bookman Old Style" pitchFamily="18" charset="0"/>
              </a:rPr>
              <a:t>School  of Computing </a:t>
            </a:r>
            <a:br>
              <a:rPr lang="en-US" sz="2700" b="1" dirty="0">
                <a:solidFill>
                  <a:srgbClr val="FF0000"/>
                </a:solidFill>
                <a:latin typeface="Bookman Old Style" pitchFamily="18" charset="0"/>
              </a:rPr>
            </a:br>
            <a:r>
              <a:rPr lang="en-US" sz="2700" b="1" dirty="0">
                <a:solidFill>
                  <a:srgbClr val="FF0000"/>
                </a:solidFill>
                <a:latin typeface="Bookman Old Style" pitchFamily="18" charset="0"/>
              </a:rPr>
              <a:t>		       Science and Engineering</a:t>
            </a:r>
            <a:br>
              <a:rPr lang="en-US" sz="4900" b="1" dirty="0">
                <a:solidFill>
                  <a:srgbClr val="FF0000"/>
                </a:solidFill>
                <a:latin typeface="Bookman Old Style" pitchFamily="18" charset="0"/>
              </a:rPr>
            </a:br>
            <a:endParaRPr lang="en-US" sz="49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981200"/>
            <a:ext cx="69342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10000"/>
                  </a:schemeClr>
                </a:solidFill>
                <a:latin typeface="Bookman Old Style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dirty="0"/>
              <a:t>Program: B Tech</a:t>
            </a:r>
          </a:p>
          <a:p>
            <a:pPr marL="0" indent="0" algn="just">
              <a:buNone/>
            </a:pPr>
            <a:r>
              <a:rPr lang="en-US" dirty="0"/>
              <a:t>Course Code:BCSE3016</a:t>
            </a:r>
          </a:p>
          <a:p>
            <a:pPr marL="0" indent="0" algn="just">
              <a:buNone/>
            </a:pPr>
            <a:r>
              <a:rPr lang="en-US" dirty="0"/>
              <a:t>Course Name: Web Tech (PBL MODE)</a:t>
            </a:r>
          </a:p>
        </p:txBody>
      </p:sp>
      <p:sp>
        <p:nvSpPr>
          <p:cNvPr id="7" name="Right Triangle 6"/>
          <p:cNvSpPr/>
          <p:nvPr/>
        </p:nvSpPr>
        <p:spPr>
          <a:xfrm>
            <a:off x="0" y="2971800"/>
            <a:ext cx="4572000" cy="3886200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2400"/>
            <a:ext cx="3733800" cy="15247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010400" y="870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Appendix 2</a:t>
            </a:r>
          </a:p>
        </p:txBody>
      </p:sp>
    </p:spTree>
    <p:extLst>
      <p:ext uri="{BB962C8B-B14F-4D97-AF65-F5344CB8AC3E}">
        <p14:creationId xmlns:p14="http://schemas.microsoft.com/office/powerpoint/2010/main" val="28656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4713-2F2E-4EED-9238-4075A807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1000" y="22274"/>
            <a:ext cx="3581400" cy="5794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4:-Use Case Diagram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5BC8E-D429-4B5B-8852-BBDD798AE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0" y="715853"/>
            <a:ext cx="8534400" cy="2438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9346BF-0BCE-47EF-AC9B-A0E3ECC9A401}"/>
              </a:ext>
            </a:extLst>
          </p:cNvPr>
          <p:cNvSpPr txBox="1">
            <a:spLocks/>
          </p:cNvSpPr>
          <p:nvPr/>
        </p:nvSpPr>
        <p:spPr>
          <a:xfrm>
            <a:off x="-876300" y="3200400"/>
            <a:ext cx="45720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5:-Data Flow Diagram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CA6D2-2005-447F-992C-A90FBA93B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1" y="3830246"/>
            <a:ext cx="8125959" cy="29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5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1078-1C91-43EC-932A-B786F6EC9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2922"/>
            <a:ext cx="2743200" cy="724486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6:-Content Design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1EDB-5CAD-4DD0-B7E4-8986E9FF7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8570"/>
            <a:ext cx="4495800" cy="26670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Applied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 and Sign OUT page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Messaging Students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Books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 and Return Requests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Data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and Search Books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270E182-8F82-4F3B-8EBE-72AFFAB01D89}"/>
              </a:ext>
            </a:extLst>
          </p:cNvPr>
          <p:cNvSpPr txBox="1">
            <a:spLocks/>
          </p:cNvSpPr>
          <p:nvPr/>
        </p:nvSpPr>
        <p:spPr>
          <a:xfrm>
            <a:off x="23446" y="3187627"/>
            <a:ext cx="1981200" cy="61063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7:-Testing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4B0A871-BBB0-4637-83EA-0D41176CE1EB}"/>
              </a:ext>
            </a:extLst>
          </p:cNvPr>
          <p:cNvSpPr txBox="1">
            <a:spLocks/>
          </p:cNvSpPr>
          <p:nvPr/>
        </p:nvSpPr>
        <p:spPr>
          <a:xfrm>
            <a:off x="0" y="3716177"/>
            <a:ext cx="8229600" cy="81182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Modules have been Tested Thoroughly and are Working fine for a Static Website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207ED3-D128-4A96-81DA-14948FC3C8DF}"/>
              </a:ext>
            </a:extLst>
          </p:cNvPr>
          <p:cNvSpPr txBox="1">
            <a:spLocks/>
          </p:cNvSpPr>
          <p:nvPr/>
        </p:nvSpPr>
        <p:spPr>
          <a:xfrm>
            <a:off x="-914400" y="4472654"/>
            <a:ext cx="4873283" cy="419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8:-Extra-Curriculum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7396FC-E23F-47CC-B7DF-011BA772286D}"/>
              </a:ext>
            </a:extLst>
          </p:cNvPr>
          <p:cNvSpPr txBox="1">
            <a:spLocks/>
          </p:cNvSpPr>
          <p:nvPr/>
        </p:nvSpPr>
        <p:spPr>
          <a:xfrm>
            <a:off x="0" y="5056550"/>
            <a:ext cx="7467600" cy="811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Warning Messages to a student one day prior to the deadline of returning the issued Book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33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5879-6363-4E4A-85C0-8FB07285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71"/>
            <a:ext cx="5334000" cy="274638"/>
          </a:xfrm>
        </p:spPr>
        <p:txBody>
          <a:bodyPr>
            <a:normAutofit fontScale="90000"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9:-Screenshots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FFA5D-1180-4E44-AE0D-4F18CD03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3" y="276209"/>
            <a:ext cx="8754098" cy="3000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7F811-BD99-43BA-A5FF-AC3B2BF20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4" y="3276600"/>
            <a:ext cx="8754098" cy="33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6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081EFD-994D-4CFB-93D1-A4AC17687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4"/>
          <a:stretch/>
        </p:blipFill>
        <p:spPr>
          <a:xfrm>
            <a:off x="685800" y="457200"/>
            <a:ext cx="7467600" cy="2549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022BA-0D82-4ED3-BDA3-FC6DDFA62D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4"/>
          <a:stretch/>
        </p:blipFill>
        <p:spPr>
          <a:xfrm>
            <a:off x="650630" y="3383390"/>
            <a:ext cx="7655169" cy="30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Thank you in 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0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896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accent6">
                    <a:lumMod val="10000"/>
                  </a:schemeClr>
                </a:solidFill>
                <a:latin typeface="Bookman Old Style" pitchFamily="18" charset="0"/>
              </a:rPr>
              <a:t>		</a:t>
            </a:r>
            <a:br>
              <a:rPr lang="en-US" sz="2000" b="1" dirty="0">
                <a:solidFill>
                  <a:schemeClr val="accent6">
                    <a:lumMod val="10000"/>
                  </a:schemeClr>
                </a:solidFill>
                <a:latin typeface="Bookman Old Style" pitchFamily="18" charset="0"/>
              </a:rPr>
            </a:br>
            <a:r>
              <a:rPr lang="en-US" sz="2000" b="1" dirty="0">
                <a:solidFill>
                  <a:schemeClr val="accent6">
                    <a:lumMod val="10000"/>
                  </a:schemeClr>
                </a:solidFill>
                <a:latin typeface="Bookman Old Style" pitchFamily="18" charset="0"/>
              </a:rPr>
              <a:t>		</a:t>
            </a:r>
            <a:r>
              <a:rPr lang="en-US" sz="2700" b="1" dirty="0">
                <a:solidFill>
                  <a:srgbClr val="FF0000"/>
                </a:solidFill>
                <a:latin typeface="Bookman Old Style" pitchFamily="18" charset="0"/>
              </a:rPr>
              <a:t>School  of Computing </a:t>
            </a:r>
            <a:br>
              <a:rPr lang="en-US" sz="2700" b="1" dirty="0">
                <a:solidFill>
                  <a:srgbClr val="FF0000"/>
                </a:solidFill>
                <a:latin typeface="Bookman Old Style" pitchFamily="18" charset="0"/>
              </a:rPr>
            </a:br>
            <a:r>
              <a:rPr lang="en-US" sz="2700" b="1" dirty="0">
                <a:solidFill>
                  <a:srgbClr val="FF0000"/>
                </a:solidFill>
                <a:latin typeface="Bookman Old Style" pitchFamily="18" charset="0"/>
              </a:rPr>
              <a:t>		       Science and Engineering</a:t>
            </a:r>
            <a:br>
              <a:rPr lang="en-US" sz="4900" b="1" dirty="0">
                <a:solidFill>
                  <a:srgbClr val="FF0000"/>
                </a:solidFill>
                <a:latin typeface="Bookman Old Style" pitchFamily="18" charset="0"/>
              </a:rPr>
            </a:br>
            <a:endParaRPr lang="en-US" sz="49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96045"/>
            <a:ext cx="7467600" cy="2933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Project Name: Library Management System</a:t>
            </a:r>
          </a:p>
          <a:p>
            <a:pPr marL="0" indent="0" algn="just">
              <a:buNone/>
            </a:pPr>
            <a:r>
              <a:rPr lang="en-US" sz="2800" dirty="0"/>
              <a:t>Team No. :12</a:t>
            </a:r>
          </a:p>
          <a:p>
            <a:pPr marL="0" indent="0" algn="just">
              <a:buNone/>
            </a:pPr>
            <a:r>
              <a:rPr lang="en-US" sz="2800" dirty="0"/>
              <a:t>Batch :8</a:t>
            </a:r>
          </a:p>
          <a:p>
            <a:pPr marL="0" indent="0" algn="just">
              <a:buNone/>
            </a:pPr>
            <a:r>
              <a:rPr lang="en-US" sz="2800" dirty="0"/>
              <a:t>Name : Satyanarayan Pandey</a:t>
            </a:r>
          </a:p>
        </p:txBody>
      </p:sp>
      <p:sp>
        <p:nvSpPr>
          <p:cNvPr id="7" name="Right Triangle 6"/>
          <p:cNvSpPr/>
          <p:nvPr/>
        </p:nvSpPr>
        <p:spPr>
          <a:xfrm>
            <a:off x="0" y="2971800"/>
            <a:ext cx="4572000" cy="3886200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505200" cy="1524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77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784" y="1"/>
            <a:ext cx="9164783" cy="8382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400" dirty="0"/>
              <a:t>		</a:t>
            </a: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sz="2700" b="1" dirty="0"/>
              <a:t>School of Computing Science and Engineering</a:t>
            </a:r>
            <a:br>
              <a:rPr lang="en-US" sz="2400" dirty="0"/>
            </a:br>
            <a:r>
              <a:rPr lang="en-US" sz="2400" dirty="0"/>
              <a:t>C</a:t>
            </a:r>
            <a:r>
              <a:rPr lang="en-US" sz="2000" dirty="0">
                <a:solidFill>
                  <a:schemeClr val="bg1"/>
                </a:solidFill>
              </a:rPr>
              <a:t>ourse Code :BCSE3016	Course </a:t>
            </a:r>
            <a:r>
              <a:rPr lang="en-US" sz="2000" dirty="0" err="1">
                <a:solidFill>
                  <a:schemeClr val="bg1"/>
                </a:solidFill>
              </a:rPr>
              <a:t>Name:WEB</a:t>
            </a:r>
            <a:r>
              <a:rPr lang="en-US" sz="2000" dirty="0">
                <a:solidFill>
                  <a:schemeClr val="bg1"/>
                </a:solidFill>
              </a:rPr>
              <a:t> TECH          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488"/>
            <a:ext cx="2057401" cy="84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1" y="6477000"/>
            <a:ext cx="917171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Name:			               Program Code:</a:t>
            </a:r>
          </a:p>
        </p:txBody>
      </p:sp>
      <p:sp>
        <p:nvSpPr>
          <p:cNvPr id="12" name="Content Placeholder 11"/>
          <p:cNvSpPr txBox="1">
            <a:spLocks noGrp="1"/>
          </p:cNvSpPr>
          <p:nvPr>
            <p:ph idx="1"/>
          </p:nvPr>
        </p:nvSpPr>
        <p:spPr>
          <a:xfrm>
            <a:off x="496977" y="1066800"/>
            <a:ext cx="8177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Course Outcomes :</a:t>
            </a:r>
            <a:endParaRPr lang="en-US" sz="2000" dirty="0">
              <a:latin typeface="Oswald" charset="0"/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2203083"/>
              </p:ext>
            </p:extLst>
          </p:nvPr>
        </p:nvGraphicFramePr>
        <p:xfrm>
          <a:off x="244475" y="1752600"/>
          <a:ext cx="8720138" cy="3495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3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6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3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Course outcomes (COs)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6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CO1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Understand web development strategies and design web pages using HTML, XHTML.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CO2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Design and enhance static web pages using CSS and XML.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0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CO3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Develop a dynamic webpage by the use of java script with its features such as event handling, validation, etc.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0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CO4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Write a server side java application called JSP to fetch data sent from client and store it on database.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0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CO5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Build Dynamic web site using server side PHP Programming and establish Database connectivity.</a:t>
                      </a:r>
                      <a:endParaRPr lang="en-US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34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784" y="1"/>
            <a:ext cx="9164783" cy="8382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400" dirty="0"/>
              <a:t>		</a:t>
            </a: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sz="2700" b="1" dirty="0"/>
              <a:t>School of Computing Science and Engineering</a:t>
            </a:r>
            <a:br>
              <a:rPr lang="en-US" sz="2400" dirty="0"/>
            </a:br>
            <a:r>
              <a:rPr lang="en-US" sz="2400" dirty="0"/>
              <a:t>C</a:t>
            </a:r>
            <a:r>
              <a:rPr lang="en-US" sz="2000" dirty="0">
                <a:solidFill>
                  <a:schemeClr val="bg1"/>
                </a:solidFill>
              </a:rPr>
              <a:t>ourse Code :BCSE3016  Course Name:  WEB TECH                         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            Course Prerequisites</a:t>
            </a:r>
          </a:p>
          <a:p>
            <a:pPr marL="0" indent="0" algn="ctr">
              <a:buNone/>
            </a:pPr>
            <a:r>
              <a:rPr lang="en-US" dirty="0"/>
              <a:t>Object Oriented Programming, </a:t>
            </a:r>
          </a:p>
          <a:p>
            <a:pPr marL="0" indent="0" algn="ctr">
              <a:buNone/>
            </a:pPr>
            <a:r>
              <a:rPr lang="en-US" dirty="0"/>
              <a:t>Database Management Systems</a:t>
            </a:r>
          </a:p>
        </p:txBody>
      </p:sp>
      <p:pic>
        <p:nvPicPr>
          <p:cNvPr id="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488"/>
            <a:ext cx="2057401" cy="84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1" y="6477000"/>
            <a:ext cx="917171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Name:			               Program Code:</a:t>
            </a:r>
          </a:p>
        </p:txBody>
      </p:sp>
    </p:spTree>
    <p:extLst>
      <p:ext uri="{BB962C8B-B14F-4D97-AF65-F5344CB8AC3E}">
        <p14:creationId xmlns:p14="http://schemas.microsoft.com/office/powerpoint/2010/main" val="39840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784" y="1"/>
            <a:ext cx="9164783" cy="8382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400" dirty="0"/>
              <a:t>		</a:t>
            </a: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sz="2700" b="1" dirty="0"/>
              <a:t>School of Computing Science and Engineering</a:t>
            </a:r>
            <a:br>
              <a:rPr lang="en-US" sz="2400" dirty="0"/>
            </a:br>
            <a:r>
              <a:rPr lang="en-US" sz="2400" dirty="0"/>
              <a:t>C</a:t>
            </a:r>
            <a:r>
              <a:rPr lang="en-US" sz="2000" dirty="0">
                <a:solidFill>
                  <a:schemeClr val="bg1"/>
                </a:solidFill>
              </a:rPr>
              <a:t>ourse Code :BCSE3016		Course Name:         WEB TECH                  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488"/>
            <a:ext cx="2057401" cy="84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1" y="6477000"/>
            <a:ext cx="917171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Name:	B TECH		                Program Code:</a:t>
            </a:r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457200" y="914400"/>
            <a:ext cx="822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Syllabus</a:t>
            </a:r>
          </a:p>
          <a:p>
            <a:r>
              <a:rPr lang="en-US" sz="1800" b="1" dirty="0"/>
              <a:t>Unit I: Introduction to web and HTML		 8 lecture hours</a:t>
            </a:r>
            <a:endParaRPr lang="en-US" sz="1800" dirty="0"/>
          </a:p>
          <a:p>
            <a:r>
              <a:rPr lang="en-US" sz="1800" dirty="0"/>
              <a:t>Introduction to web, web development strategies, web team. HTML introduction: basic tag, elements, attributes, formatting, comments, marquee, list, table, images, frames, forms; Links : text, image and email. XHTML:  Syntax and Semantics.</a:t>
            </a:r>
          </a:p>
          <a:p>
            <a:r>
              <a:rPr lang="en-US" sz="1800" b="1" dirty="0"/>
              <a:t>Unit II: CSS and XML				          8 lecture hours</a:t>
            </a:r>
            <a:endParaRPr lang="en-US" sz="1800" dirty="0"/>
          </a:p>
          <a:p>
            <a:r>
              <a:rPr lang="en-US" sz="1800" dirty="0"/>
              <a:t>CSS : color, background, fonts, images, link, table, margins, lists, border, paddings, scroll, class.</a:t>
            </a:r>
            <a:endParaRPr lang="en-US" sz="1800" b="1" dirty="0"/>
          </a:p>
          <a:p>
            <a:r>
              <a:rPr lang="en-US" sz="1800" dirty="0"/>
              <a:t>CSS3 : border Image, round corner, text shadow, layers. </a:t>
            </a:r>
            <a:endParaRPr lang="en-US" sz="1800" b="1" dirty="0"/>
          </a:p>
          <a:p>
            <a:r>
              <a:rPr lang="en-US" sz="1800" dirty="0"/>
              <a:t>XML: DTD, XML schemes, presenting and using XML. </a:t>
            </a:r>
          </a:p>
          <a:p>
            <a:r>
              <a:rPr lang="en-US" sz="1800" b="1" dirty="0"/>
              <a:t>Unit III: JavaScript  				          8 lecture hours</a:t>
            </a:r>
            <a:endParaRPr lang="en-US" sz="1800" dirty="0"/>
          </a:p>
          <a:p>
            <a:r>
              <a:rPr lang="en-US" sz="1800" dirty="0"/>
              <a:t>Java script: Introduction, documents, forms, statements, functions, objects; Event and event handling; Error handling; validation.</a:t>
            </a:r>
          </a:p>
          <a:p>
            <a:r>
              <a:rPr lang="en-US" sz="1800" b="1" dirty="0"/>
              <a:t>Unit IV: JSP				                  8 lecture hours</a:t>
            </a:r>
            <a:endParaRPr lang="en-US" sz="1800" dirty="0"/>
          </a:p>
          <a:p>
            <a:r>
              <a:rPr lang="en-US" sz="1800" dirty="0"/>
              <a:t> Java server pages (JSP), JSP application design, declaring variables and methods, debugging, sharing data between JSP pages, JSP objects, Session, development of java beans in </a:t>
            </a:r>
            <a:r>
              <a:rPr lang="en-US" sz="1800" dirty="0" err="1"/>
              <a:t>Jsp</a:t>
            </a:r>
            <a:r>
              <a:rPr lang="en-US" sz="1800" dirty="0"/>
              <a:t>, data base action with JSP.</a:t>
            </a:r>
          </a:p>
        </p:txBody>
      </p:sp>
    </p:spTree>
    <p:extLst>
      <p:ext uri="{BB962C8B-B14F-4D97-AF65-F5344CB8AC3E}">
        <p14:creationId xmlns:p14="http://schemas.microsoft.com/office/powerpoint/2010/main" val="367004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784" y="1"/>
            <a:ext cx="9164783" cy="83820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400" dirty="0"/>
              <a:t>		</a:t>
            </a:r>
            <a:br>
              <a:rPr lang="en-US" sz="2400" dirty="0"/>
            </a:br>
            <a:r>
              <a:rPr lang="en-US" sz="2400" dirty="0"/>
              <a:t>                  </a:t>
            </a:r>
            <a:r>
              <a:rPr lang="en-US" sz="2700" b="1" dirty="0"/>
              <a:t>School of Computing Science and Engineering</a:t>
            </a:r>
            <a:br>
              <a:rPr lang="en-US" sz="2400" dirty="0"/>
            </a:br>
            <a:r>
              <a:rPr lang="en-US" sz="2400" dirty="0"/>
              <a:t>C</a:t>
            </a:r>
            <a:r>
              <a:rPr lang="en-US" sz="2000" dirty="0">
                <a:solidFill>
                  <a:schemeClr val="bg1"/>
                </a:solidFill>
              </a:rPr>
              <a:t>ourse Code :BCSE3016		Course Name:    WEB TECH                        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488"/>
            <a:ext cx="2057401" cy="84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1" y="6477000"/>
            <a:ext cx="917171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Name:	B TECH		                Program Code:</a:t>
            </a:r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457200" y="914400"/>
            <a:ext cx="8229600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buNone/>
            </a:pPr>
            <a:r>
              <a:rPr lang="en-US" sz="1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Syllabus cont.</a:t>
            </a:r>
            <a:r>
              <a:rPr lang="en-US" sz="1800" b="1" dirty="0"/>
              <a:t> </a:t>
            </a:r>
            <a:endParaRPr lang="en-US" sz="1800" dirty="0"/>
          </a:p>
          <a:p>
            <a:r>
              <a:rPr lang="en-US" sz="1800" b="1" dirty="0"/>
              <a:t>Unit V: PHP					          8 lecture hours</a:t>
            </a:r>
            <a:endParaRPr lang="en-US" sz="1800" dirty="0"/>
          </a:p>
          <a:p>
            <a:r>
              <a:rPr lang="en-US" sz="1800" dirty="0"/>
              <a:t>PHP (Hypertext Preprocessor): Introduction, syntax, variables, strings, operators, if-else, loop, switch, array, function, form ,mail, file upload, session, error, exception, filter, PHP-ODBC.</a:t>
            </a:r>
          </a:p>
          <a:p>
            <a:r>
              <a:rPr lang="en-US" sz="1800" b="1" dirty="0"/>
              <a:t>Text Books:</a:t>
            </a:r>
            <a:endParaRPr lang="en-US" sz="1800" dirty="0"/>
          </a:p>
          <a:p>
            <a:r>
              <a:rPr lang="en-US" sz="1800" dirty="0"/>
              <a:t>T1. Ivan </a:t>
            </a:r>
            <a:r>
              <a:rPr lang="en-US" sz="1800" dirty="0" err="1"/>
              <a:t>Bayross</a:t>
            </a:r>
            <a:r>
              <a:rPr lang="en-US" sz="1800" dirty="0"/>
              <a:t> -Web Enabled Commercial Application Development Using HTML, DHTML, Java Script, Perl, CGI-2000</a:t>
            </a:r>
          </a:p>
          <a:p>
            <a:r>
              <a:rPr lang="en-US" sz="1800" dirty="0"/>
              <a:t>T2. </a:t>
            </a:r>
            <a:r>
              <a:rPr lang="en-US" sz="1800" dirty="0" err="1"/>
              <a:t>Uttam</a:t>
            </a:r>
            <a:r>
              <a:rPr lang="en-US" sz="1800" dirty="0"/>
              <a:t>/Roy,” WEB Technology”, Oxford Publication.</a:t>
            </a:r>
            <a:endParaRPr lang="en-US" sz="1800" b="1" dirty="0"/>
          </a:p>
          <a:p>
            <a:r>
              <a:rPr lang="en-US" sz="1800" b="1" dirty="0"/>
              <a:t>Reference Books:</a:t>
            </a:r>
            <a:endParaRPr lang="en-US" sz="1800" dirty="0"/>
          </a:p>
          <a:p>
            <a:r>
              <a:rPr lang="en-US" sz="1800" dirty="0"/>
              <a:t>R1. Xavier, C, “ Web Technology and Design” , New Age International</a:t>
            </a:r>
            <a:endParaRPr lang="en-US" sz="1800" b="1" dirty="0"/>
          </a:p>
          <a:p>
            <a:r>
              <a:rPr lang="en-US" sz="1800" dirty="0"/>
              <a:t>R2. </a:t>
            </a:r>
            <a:r>
              <a:rPr lang="en-US" sz="1800" dirty="0" err="1"/>
              <a:t>Deitel</a:t>
            </a:r>
            <a:r>
              <a:rPr lang="en-US" sz="1800" dirty="0"/>
              <a:t>, “Java for programmers”, Pearson Education</a:t>
            </a:r>
            <a:endParaRPr lang="en-US" sz="1800" b="1" dirty="0"/>
          </a:p>
          <a:p>
            <a:r>
              <a:rPr lang="en-US" sz="1800" dirty="0"/>
              <a:t>R3. Ramesh </a:t>
            </a:r>
            <a:r>
              <a:rPr lang="en-US" sz="1800" dirty="0" err="1"/>
              <a:t>Bangia</a:t>
            </a:r>
            <a:r>
              <a:rPr lang="en-US" sz="1800" dirty="0"/>
              <a:t>, “Internet and Web Design” , New Age International</a:t>
            </a:r>
            <a:endParaRPr lang="en-US" sz="1800" b="1" dirty="0"/>
          </a:p>
          <a:p>
            <a:r>
              <a:rPr lang="en-US" sz="1800" dirty="0"/>
              <a:t>R4. Jackson, “Web Technologies” Pearson Education</a:t>
            </a:r>
            <a:endParaRPr lang="en-US" sz="1800" b="1" dirty="0"/>
          </a:p>
          <a:p>
            <a:r>
              <a:rPr lang="en-US" sz="1800" dirty="0"/>
              <a:t>R5. Patel and </a:t>
            </a:r>
            <a:r>
              <a:rPr lang="en-US" sz="1800" dirty="0" err="1"/>
              <a:t>Barik</a:t>
            </a:r>
            <a:r>
              <a:rPr lang="en-US" sz="1800" dirty="0"/>
              <a:t>, ”Introduction to Web Technology &amp; Internet”, Acme Learning</a:t>
            </a:r>
            <a:endParaRPr lang="en-US" sz="1800" b="1" dirty="0"/>
          </a:p>
          <a:p>
            <a:pPr marL="0" lv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3685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Index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specification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development (like use case diagram, DFD, etc.)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design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Shots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curriculum 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FEB87D8-1EC4-4037-8F5B-9FB577B2C209}"/>
              </a:ext>
            </a:extLst>
          </p:cNvPr>
          <p:cNvSpPr txBox="1">
            <a:spLocks/>
          </p:cNvSpPr>
          <p:nvPr/>
        </p:nvSpPr>
        <p:spPr>
          <a:xfrm>
            <a:off x="-20784" y="1"/>
            <a:ext cx="9164783" cy="838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		</a:t>
            </a:r>
            <a:br>
              <a:rPr lang="en-US" sz="2400"/>
            </a:br>
            <a:r>
              <a:rPr lang="en-US" sz="2400"/>
              <a:t>                  </a:t>
            </a:r>
            <a:r>
              <a:rPr lang="en-US" sz="2700" b="1"/>
              <a:t>School of Computing Science and Engineering</a:t>
            </a:r>
            <a:br>
              <a:rPr lang="en-US" sz="2400"/>
            </a:br>
            <a:r>
              <a:rPr lang="en-US" sz="2400"/>
              <a:t>C</a:t>
            </a:r>
            <a:r>
              <a:rPr lang="en-US" sz="2000">
                <a:solidFill>
                  <a:schemeClr val="bg1"/>
                </a:solidFill>
              </a:rPr>
              <a:t>ourse Code :BCSE3016		Course Name:    WEB TECH                        </a:t>
            </a:r>
            <a:br>
              <a:rPr lang="en-US" sz="2000">
                <a:solidFill>
                  <a:schemeClr val="bg1"/>
                </a:solidFill>
              </a:rPr>
            </a:br>
            <a:br>
              <a:rPr lang="en-US" sz="2000"/>
            </a:b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9CEDA-ECA9-444A-8297-A5BF06BCCE31}"/>
              </a:ext>
            </a:extLst>
          </p:cNvPr>
          <p:cNvSpPr txBox="1"/>
          <p:nvPr/>
        </p:nvSpPr>
        <p:spPr>
          <a:xfrm>
            <a:off x="-1" y="6477000"/>
            <a:ext cx="917171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Name:	B TECH		                Program Code:</a:t>
            </a:r>
          </a:p>
        </p:txBody>
      </p:sp>
      <p:pic>
        <p:nvPicPr>
          <p:cNvPr id="8" name="Google Shape;66;p13">
            <a:extLst>
              <a:ext uri="{FF2B5EF4-FFF2-40B4-BE49-F238E27FC236}">
                <a16:creationId xmlns:a16="http://schemas.microsoft.com/office/drawing/2014/main" id="{7C370A87-9DFE-4FEF-9CD3-9991B1C95F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488"/>
            <a:ext cx="2057401" cy="841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70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6745AFF-2682-4664-9BB6-8160AA1E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8757"/>
            <a:ext cx="5791200" cy="808038"/>
          </a:xfrm>
        </p:spPr>
        <p:txBody>
          <a:bodyPr>
            <a:norm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1:-Problem Specification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1BBED2B-C248-425B-A40D-A64FA9D90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38872"/>
            <a:ext cx="5791200" cy="30019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devise a software for providing information and simplifying the procedure for Library Management.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Comprehensive Set of Features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Maintain a record of every book in the library and the Students’ data.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keep the record of Books Circulation.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Update the Collection of Books.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Order More books as per requirements.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F6FEB2-4D8F-46DD-850D-E6EFC5C32C30}"/>
              </a:ext>
            </a:extLst>
          </p:cNvPr>
          <p:cNvSpPr txBox="1">
            <a:spLocks/>
          </p:cNvSpPr>
          <p:nvPr/>
        </p:nvSpPr>
        <p:spPr>
          <a:xfrm>
            <a:off x="-152400" y="33179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2:-Existing System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4BF5E3-7EF5-46CE-9EE3-CAF740D169A3}"/>
              </a:ext>
            </a:extLst>
          </p:cNvPr>
          <p:cNvSpPr txBox="1">
            <a:spLocks/>
          </p:cNvSpPr>
          <p:nvPr/>
        </p:nvSpPr>
        <p:spPr>
          <a:xfrm>
            <a:off x="228600" y="4458604"/>
            <a:ext cx="8229600" cy="190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Handwritten Record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Fast Report Generation is not possible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Tracing Books is difficult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issue or return Books is not properly maintained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2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54B7A0-D795-44E6-9F20-FDCB41D7C874}"/>
              </a:ext>
            </a:extLst>
          </p:cNvPr>
          <p:cNvSpPr txBox="1">
            <a:spLocks/>
          </p:cNvSpPr>
          <p:nvPr/>
        </p:nvSpPr>
        <p:spPr>
          <a:xfrm>
            <a:off x="1143000" y="228600"/>
            <a:ext cx="5105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3:-Concept Development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ABEBE9-C99A-44F3-9652-2D2A2AFF95CD}"/>
              </a:ext>
            </a:extLst>
          </p:cNvPr>
          <p:cNvSpPr txBox="1">
            <a:spLocks/>
          </p:cNvSpPr>
          <p:nvPr/>
        </p:nvSpPr>
        <p:spPr>
          <a:xfrm>
            <a:off x="712763" y="1143000"/>
            <a:ext cx="7288237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be Having different features like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 In and Signing Up.(Admin/Student)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Messaging Feature.(Admin)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Students’ Data.(Admin)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The Entire Collection of Books.(Admin/Student)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arrivals .(Admin)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Circulation.(Admin)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the Currently Issued Books.(Admin/Student)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717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314</TotalTime>
  <Words>994</Words>
  <Application>Microsoft Office PowerPoint</Application>
  <PresentationFormat>On-screen Show (4:3)</PresentationFormat>
  <Paragraphs>104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Calibri</vt:lpstr>
      <vt:lpstr>Merriweather</vt:lpstr>
      <vt:lpstr>Oswald</vt:lpstr>
      <vt:lpstr>Times New Roman</vt:lpstr>
      <vt:lpstr>Office Theme</vt:lpstr>
      <vt:lpstr>        School  of Computing           Science and Engineering </vt:lpstr>
      <vt:lpstr>     School  of Computing           Science and Engineering </vt:lpstr>
      <vt:lpstr>                     School of Computing Science and Engineering Course Code :BCSE3016 Course Name:WEB TECH             </vt:lpstr>
      <vt:lpstr>                     School of Computing Science and Engineering Course Code :BCSE3016  Course Name:  WEB TECH                            </vt:lpstr>
      <vt:lpstr>                     School of Computing Science and Engineering Course Code :BCSE3016  Course Name:         WEB TECH                     </vt:lpstr>
      <vt:lpstr>                     School of Computing Science and Engineering Course Code :BCSE3016  Course Name:    WEB TECH                          </vt:lpstr>
      <vt:lpstr> Index </vt:lpstr>
      <vt:lpstr>1:-Problem Specification</vt:lpstr>
      <vt:lpstr>PowerPoint Presentation</vt:lpstr>
      <vt:lpstr>4:-Use Case Diagram</vt:lpstr>
      <vt:lpstr>6:-Content Design</vt:lpstr>
      <vt:lpstr>9:-Screenshots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 Kumar</dc:creator>
  <cp:lastModifiedBy>Satyanarayan pandey</cp:lastModifiedBy>
  <cp:revision>51</cp:revision>
  <dcterms:created xsi:type="dcterms:W3CDTF">2020-04-05T18:52:46Z</dcterms:created>
  <dcterms:modified xsi:type="dcterms:W3CDTF">2022-03-06T16:07:20Z</dcterms:modified>
</cp:coreProperties>
</file>